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99" r:id="rId1"/>
  </p:sldMasterIdLst>
  <p:notesMasterIdLst>
    <p:notesMasterId r:id="rId9"/>
  </p:notesMasterIdLst>
  <p:sldIdLst>
    <p:sldId id="256" r:id="rId2"/>
    <p:sldId id="329" r:id="rId3"/>
    <p:sldId id="330" r:id="rId4"/>
    <p:sldId id="336" r:id="rId5"/>
    <p:sldId id="338" r:id="rId6"/>
    <p:sldId id="340" r:id="rId7"/>
    <p:sldId id="332" r:id="rId8"/>
  </p:sldIdLst>
  <p:sldSz cx="12192000" cy="6858000"/>
  <p:notesSz cx="9313863"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73" autoAdjust="0"/>
    <p:restoredTop sz="95700" autoAdjust="0"/>
  </p:normalViewPr>
  <p:slideViewPr>
    <p:cSldViewPr snapToGrid="0">
      <p:cViewPr varScale="1">
        <p:scale>
          <a:sx n="86" d="100"/>
          <a:sy n="86" d="100"/>
        </p:scale>
        <p:origin x="240" y="72"/>
      </p:cViewPr>
      <p:guideLst/>
    </p:cSldViewPr>
  </p:slideViewPr>
  <p:notesTextViewPr>
    <p:cViewPr>
      <p:scale>
        <a:sx n="3" d="2"/>
        <a:sy n="3" d="2"/>
      </p:scale>
      <p:origin x="0" y="0"/>
    </p:cViewPr>
  </p:notesTextViewPr>
  <p:sorterViewPr>
    <p:cViewPr>
      <p:scale>
        <a:sx n="95" d="100"/>
        <a:sy n="9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4036412" cy="343581"/>
          </a:xfrm>
          <a:prstGeom prst="rect">
            <a:avLst/>
          </a:prstGeom>
        </p:spPr>
        <p:txBody>
          <a:bodyPr vert="horz" lIns="87401" tIns="43701" rIns="87401" bIns="43701" rtlCol="0"/>
          <a:lstStyle>
            <a:lvl1pPr algn="l">
              <a:defRPr sz="1200"/>
            </a:lvl1pPr>
          </a:lstStyle>
          <a:p>
            <a:endParaRPr lang="en-US" dirty="0"/>
          </a:p>
        </p:txBody>
      </p:sp>
      <p:sp>
        <p:nvSpPr>
          <p:cNvPr id="3" name="Date Placeholder 2"/>
          <p:cNvSpPr>
            <a:spLocks noGrp="1"/>
          </p:cNvSpPr>
          <p:nvPr>
            <p:ph type="dt" idx="1"/>
          </p:nvPr>
        </p:nvSpPr>
        <p:spPr>
          <a:xfrm>
            <a:off x="5275431" y="1"/>
            <a:ext cx="4036412" cy="343581"/>
          </a:xfrm>
          <a:prstGeom prst="rect">
            <a:avLst/>
          </a:prstGeom>
        </p:spPr>
        <p:txBody>
          <a:bodyPr vert="horz" lIns="87401" tIns="43701" rIns="87401" bIns="43701" rtlCol="0"/>
          <a:lstStyle>
            <a:lvl1pPr algn="r">
              <a:defRPr sz="1200"/>
            </a:lvl1pPr>
          </a:lstStyle>
          <a:p>
            <a:fld id="{759A88A9-C1F4-40B9-AC72-00BF02A7591B}" type="datetimeFigureOut">
              <a:rPr lang="en-US" smtClean="0"/>
              <a:t>9/23/2024</a:t>
            </a:fld>
            <a:endParaRPr lang="en-US" dirty="0"/>
          </a:p>
        </p:txBody>
      </p:sp>
      <p:sp>
        <p:nvSpPr>
          <p:cNvPr id="4" name="Slide Image Placeholder 3"/>
          <p:cNvSpPr>
            <a:spLocks noGrp="1" noRot="1" noChangeAspect="1"/>
          </p:cNvSpPr>
          <p:nvPr>
            <p:ph type="sldImg" idx="2"/>
          </p:nvPr>
        </p:nvSpPr>
        <p:spPr>
          <a:xfrm>
            <a:off x="2598738" y="857250"/>
            <a:ext cx="4116387" cy="2314575"/>
          </a:xfrm>
          <a:prstGeom prst="rect">
            <a:avLst/>
          </a:prstGeom>
          <a:noFill/>
          <a:ln w="12700">
            <a:solidFill>
              <a:prstClr val="black"/>
            </a:solidFill>
          </a:ln>
        </p:spPr>
        <p:txBody>
          <a:bodyPr vert="horz" lIns="87401" tIns="43701" rIns="87401" bIns="43701" rtlCol="0" anchor="ctr"/>
          <a:lstStyle/>
          <a:p>
            <a:endParaRPr lang="en-US" dirty="0"/>
          </a:p>
        </p:txBody>
      </p:sp>
      <p:sp>
        <p:nvSpPr>
          <p:cNvPr id="5" name="Notes Placeholder 4"/>
          <p:cNvSpPr>
            <a:spLocks noGrp="1"/>
          </p:cNvSpPr>
          <p:nvPr>
            <p:ph type="body" sz="quarter" idx="3"/>
          </p:nvPr>
        </p:nvSpPr>
        <p:spPr>
          <a:xfrm>
            <a:off x="931795" y="3300867"/>
            <a:ext cx="7450281" cy="2699883"/>
          </a:xfrm>
          <a:prstGeom prst="rect">
            <a:avLst/>
          </a:prstGeom>
        </p:spPr>
        <p:txBody>
          <a:bodyPr vert="horz" lIns="87401" tIns="43701" rIns="87401" bIns="4370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6514421"/>
            <a:ext cx="4036412" cy="343580"/>
          </a:xfrm>
          <a:prstGeom prst="rect">
            <a:avLst/>
          </a:prstGeom>
        </p:spPr>
        <p:txBody>
          <a:bodyPr vert="horz" lIns="87401" tIns="43701" rIns="87401" bIns="43701"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75431" y="6514421"/>
            <a:ext cx="4036412" cy="343580"/>
          </a:xfrm>
          <a:prstGeom prst="rect">
            <a:avLst/>
          </a:prstGeom>
        </p:spPr>
        <p:txBody>
          <a:bodyPr vert="horz" lIns="87401" tIns="43701" rIns="87401" bIns="43701" rtlCol="0" anchor="b"/>
          <a:lstStyle>
            <a:lvl1pPr algn="r">
              <a:defRPr sz="1200"/>
            </a:lvl1pPr>
          </a:lstStyle>
          <a:p>
            <a:fld id="{00924710-56C4-4F7C-9619-44C388A30EA0}" type="slidenum">
              <a:rPr lang="en-US" smtClean="0"/>
              <a:t>‹#›</a:t>
            </a:fld>
            <a:endParaRPr lang="en-US" dirty="0"/>
          </a:p>
        </p:txBody>
      </p:sp>
    </p:spTree>
    <p:extLst>
      <p:ext uri="{BB962C8B-B14F-4D97-AF65-F5344CB8AC3E}">
        <p14:creationId xmlns:p14="http://schemas.microsoft.com/office/powerpoint/2010/main" val="3172161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924710-56C4-4F7C-9619-44C388A30EA0}" type="slidenum">
              <a:rPr lang="en-US" smtClean="0"/>
              <a:t>5</a:t>
            </a:fld>
            <a:endParaRPr lang="en-US" dirty="0"/>
          </a:p>
        </p:txBody>
      </p:sp>
    </p:spTree>
    <p:extLst>
      <p:ext uri="{BB962C8B-B14F-4D97-AF65-F5344CB8AC3E}">
        <p14:creationId xmlns:p14="http://schemas.microsoft.com/office/powerpoint/2010/main" val="2976232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239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80742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53058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9/23/2024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28464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9/23/2024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6974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9/23/2024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94741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9/23/2024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70726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9/23/2024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59073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smtClean="0"/>
              <a:t>9/23/2024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18404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smtClean="0"/>
              <a:t>9/23/2024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1643146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9/23/2024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17898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smtClean="0"/>
              <a:pPr/>
              <a:t>9/23/2024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3263249"/>
      </p:ext>
    </p:extLst>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5A5F6-5781-42AE-8C77-8E8AC14C5839}"/>
              </a:ext>
            </a:extLst>
          </p:cNvPr>
          <p:cNvSpPr>
            <a:spLocks noGrp="1"/>
          </p:cNvSpPr>
          <p:nvPr>
            <p:ph type="ctrTitle"/>
          </p:nvPr>
        </p:nvSpPr>
        <p:spPr>
          <a:xfrm>
            <a:off x="1097280" y="758952"/>
            <a:ext cx="10058400" cy="1332607"/>
          </a:xfrm>
        </p:spPr>
        <p:txBody>
          <a:bodyPr/>
          <a:lstStyle/>
          <a:p>
            <a:r>
              <a:rPr lang="en-US" sz="3200" dirty="0"/>
              <a:t>Windemere Township, September 12, 2024 Board Meeting </a:t>
            </a:r>
            <a:br>
              <a:rPr lang="en-US" sz="3200" dirty="0"/>
            </a:br>
            <a:r>
              <a:rPr lang="en-US" sz="3600" dirty="0"/>
              <a:t>Treasurer’s Report</a:t>
            </a:r>
          </a:p>
        </p:txBody>
      </p:sp>
      <p:sp>
        <p:nvSpPr>
          <p:cNvPr id="3" name="Subtitle 2">
            <a:extLst>
              <a:ext uri="{FF2B5EF4-FFF2-40B4-BE49-F238E27FC236}">
                <a16:creationId xmlns:a16="http://schemas.microsoft.com/office/drawing/2014/main" id="{C9955943-187B-4E5B-BB07-FCD7C8250762}"/>
              </a:ext>
            </a:extLst>
          </p:cNvPr>
          <p:cNvSpPr>
            <a:spLocks noGrp="1"/>
          </p:cNvSpPr>
          <p:nvPr>
            <p:ph type="subTitle" idx="1"/>
          </p:nvPr>
        </p:nvSpPr>
        <p:spPr>
          <a:xfrm>
            <a:off x="1258391" y="2311313"/>
            <a:ext cx="8831426" cy="1117687"/>
          </a:xfrm>
        </p:spPr>
        <p:txBody>
          <a:bodyPr>
            <a:normAutofit fontScale="70000" lnSpcReduction="20000"/>
          </a:bodyPr>
          <a:lstStyle/>
          <a:p>
            <a:r>
              <a:rPr lang="en-US" sz="2800" b="1" dirty="0"/>
              <a:t>Unaudited Monthly Results as of 08/31/2024 </a:t>
            </a:r>
          </a:p>
          <a:p>
            <a:r>
              <a:rPr lang="en-US" sz="2800" b="1" dirty="0"/>
              <a:t>Claims Presented (August 2024, Processed Sept 12, 2024)	</a:t>
            </a:r>
          </a:p>
          <a:p>
            <a:r>
              <a:rPr lang="en-US" sz="2800" b="1" dirty="0"/>
              <a:t>Key Issues and Summary Comments</a:t>
            </a:r>
          </a:p>
          <a:p>
            <a:endParaRPr lang="en-US" sz="2800" dirty="0"/>
          </a:p>
        </p:txBody>
      </p:sp>
    </p:spTree>
    <p:extLst>
      <p:ext uri="{BB962C8B-B14F-4D97-AF65-F5344CB8AC3E}">
        <p14:creationId xmlns:p14="http://schemas.microsoft.com/office/powerpoint/2010/main" val="3859472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5A5F6-5781-42AE-8C77-8E8AC14C5839}"/>
              </a:ext>
            </a:extLst>
          </p:cNvPr>
          <p:cNvSpPr>
            <a:spLocks noGrp="1"/>
          </p:cNvSpPr>
          <p:nvPr>
            <p:ph type="title"/>
          </p:nvPr>
        </p:nvSpPr>
        <p:spPr>
          <a:xfrm>
            <a:off x="1066800" y="538297"/>
            <a:ext cx="9022080" cy="744733"/>
          </a:xfrm>
        </p:spPr>
        <p:txBody>
          <a:bodyPr>
            <a:noAutofit/>
          </a:bodyPr>
          <a:lstStyle/>
          <a:p>
            <a:r>
              <a:rPr lang="en-US" sz="4400" b="1" dirty="0">
                <a:latin typeface="+mn-lt"/>
              </a:rPr>
              <a:t>Report Outline</a:t>
            </a:r>
            <a:endParaRPr lang="en-US" sz="4400" b="1" dirty="0"/>
          </a:p>
        </p:txBody>
      </p:sp>
      <p:sp>
        <p:nvSpPr>
          <p:cNvPr id="5" name="Content Placeholder 4">
            <a:extLst>
              <a:ext uri="{FF2B5EF4-FFF2-40B4-BE49-F238E27FC236}">
                <a16:creationId xmlns:a16="http://schemas.microsoft.com/office/drawing/2014/main" id="{70AF24BE-E401-46CC-BC16-B77E90CDF9DE}"/>
              </a:ext>
            </a:extLst>
          </p:cNvPr>
          <p:cNvSpPr>
            <a:spLocks noGrp="1"/>
          </p:cNvSpPr>
          <p:nvPr>
            <p:ph idx="1"/>
          </p:nvPr>
        </p:nvSpPr>
        <p:spPr>
          <a:xfrm>
            <a:off x="1066800" y="1283030"/>
            <a:ext cx="10058400" cy="4522922"/>
          </a:xfrm>
        </p:spPr>
        <p:txBody>
          <a:bodyPr>
            <a:normAutofit fontScale="25000" lnSpcReduction="20000"/>
          </a:bodyPr>
          <a:lstStyle/>
          <a:p>
            <a:pPr marL="742950" indent="-742950">
              <a:buAutoNum type="arabicPeriod"/>
            </a:pPr>
            <a:r>
              <a:rPr lang="en-US" sz="9600" b="1" dirty="0"/>
              <a:t>Review: August Month-End Financial Results</a:t>
            </a:r>
          </a:p>
          <a:p>
            <a:pPr marL="742950" indent="-742950">
              <a:buAutoNum type="arabicPeriod"/>
            </a:pPr>
            <a:r>
              <a:rPr lang="en-US" sz="9600" b="1" dirty="0"/>
              <a:t>Transaction Exceptions</a:t>
            </a:r>
          </a:p>
          <a:p>
            <a:pPr marL="742950" indent="-742950">
              <a:buAutoNum type="arabicPeriod"/>
            </a:pPr>
            <a:r>
              <a:rPr lang="en-US" sz="9600" b="1" dirty="0"/>
              <a:t>Update Financial Forecast 2024 &amp; 2025</a:t>
            </a:r>
          </a:p>
          <a:p>
            <a:pPr marL="742950" indent="-742950">
              <a:buAutoNum type="arabicPeriod"/>
            </a:pPr>
            <a:r>
              <a:rPr lang="en-US" sz="9600" b="1" dirty="0"/>
              <a:t>15-Month Cash Forecast; 2025 Estimates</a:t>
            </a:r>
          </a:p>
          <a:p>
            <a:pPr marL="0" indent="0">
              <a:buNone/>
            </a:pPr>
            <a:r>
              <a:rPr lang="en-US" sz="9600" b="1" dirty="0"/>
              <a:t>6.        Budget Review; Chart of Accounts 2.0</a:t>
            </a:r>
          </a:p>
          <a:p>
            <a:pPr marL="0" indent="0">
              <a:buNone/>
            </a:pPr>
            <a:r>
              <a:rPr lang="en-US" sz="9600" b="1" dirty="0"/>
              <a:t>7.       Required 2025 Levy Forward Planning</a:t>
            </a:r>
          </a:p>
          <a:p>
            <a:pPr marL="0" indent="0">
              <a:buNone/>
            </a:pPr>
            <a:r>
              <a:rPr lang="en-US" sz="9600" b="1" dirty="0"/>
              <a:t>8.       Audit Proposal/Planning</a:t>
            </a:r>
          </a:p>
          <a:p>
            <a:pPr marL="0" indent="0">
              <a:buNone/>
            </a:pPr>
            <a:r>
              <a:rPr lang="en-US" sz="9600" b="1" dirty="0"/>
              <a:t>9        Claims Policies, Claims Manifest, Records Retention</a:t>
            </a:r>
          </a:p>
          <a:p>
            <a:pPr marL="0" indent="0">
              <a:buNone/>
            </a:pPr>
            <a:r>
              <a:rPr lang="en-US" sz="9600" b="1" dirty="0"/>
              <a:t>10.     Future Plans: Support the Ballot Questions; Vote YES</a:t>
            </a:r>
          </a:p>
          <a:p>
            <a:pPr marL="742950" indent="-742950">
              <a:buAutoNum type="arabicPeriod"/>
            </a:pPr>
            <a:endParaRPr lang="en-US" sz="14400" b="1" dirty="0"/>
          </a:p>
          <a:p>
            <a:pPr marL="742950" indent="-742950">
              <a:buAutoNum type="arabicPeriod"/>
            </a:pPr>
            <a:endParaRPr lang="en-US" sz="4000" dirty="0"/>
          </a:p>
          <a:p>
            <a:pPr marL="0" indent="0">
              <a:buNone/>
            </a:pPr>
            <a:endParaRPr lang="en-US" sz="4000" dirty="0"/>
          </a:p>
          <a:p>
            <a:pPr marL="0" indent="0">
              <a:buNone/>
            </a:pPr>
            <a:r>
              <a:rPr lang="en-US" sz="1600" dirty="0"/>
              <a:t>		</a:t>
            </a:r>
          </a:p>
        </p:txBody>
      </p:sp>
    </p:spTree>
    <p:extLst>
      <p:ext uri="{BB962C8B-B14F-4D97-AF65-F5344CB8AC3E}">
        <p14:creationId xmlns:p14="http://schemas.microsoft.com/office/powerpoint/2010/main" val="954882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B19B5-D2D3-B69E-7779-37714ABC0ECD}"/>
              </a:ext>
            </a:extLst>
          </p:cNvPr>
          <p:cNvSpPr>
            <a:spLocks noGrp="1"/>
          </p:cNvSpPr>
          <p:nvPr>
            <p:ph type="title"/>
          </p:nvPr>
        </p:nvSpPr>
        <p:spPr/>
        <p:txBody>
          <a:bodyPr/>
          <a:lstStyle/>
          <a:p>
            <a:r>
              <a:rPr lang="en-US" dirty="0"/>
              <a:t>Money Forecast $ Unofficial Estimates	</a:t>
            </a:r>
          </a:p>
        </p:txBody>
      </p:sp>
      <p:sp>
        <p:nvSpPr>
          <p:cNvPr id="3" name="Content Placeholder 2">
            <a:extLst>
              <a:ext uri="{FF2B5EF4-FFF2-40B4-BE49-F238E27FC236}">
                <a16:creationId xmlns:a16="http://schemas.microsoft.com/office/drawing/2014/main" id="{074A2002-FBD9-9661-0AF0-10C0F28B74CD}"/>
              </a:ext>
            </a:extLst>
          </p:cNvPr>
          <p:cNvSpPr>
            <a:spLocks noGrp="1"/>
          </p:cNvSpPr>
          <p:nvPr>
            <p:ph idx="1"/>
          </p:nvPr>
        </p:nvSpPr>
        <p:spPr/>
        <p:txBody>
          <a:bodyPr>
            <a:normAutofit fontScale="25000" lnSpcReduction="20000"/>
          </a:bodyPr>
          <a:lstStyle/>
          <a:p>
            <a:endParaRPr lang="en-US" sz="4900" b="1" dirty="0"/>
          </a:p>
          <a:p>
            <a:endParaRPr lang="en-US" sz="4900" b="1" dirty="0"/>
          </a:p>
          <a:p>
            <a:r>
              <a:rPr lang="en-US" sz="12800" dirty="0"/>
              <a:t>Cash on hand 9/12/24 after claims are paid             594,700</a:t>
            </a:r>
          </a:p>
          <a:p>
            <a:r>
              <a:rPr lang="en-US" sz="12800" dirty="0"/>
              <a:t>Approved 2024 Levy Due and Other Inc		  225,000	</a:t>
            </a:r>
          </a:p>
          <a:p>
            <a:r>
              <a:rPr lang="en-US" sz="12800" dirty="0"/>
              <a:t>Approved 2025 Levy &amp; Other Income  	                      </a:t>
            </a:r>
            <a:r>
              <a:rPr lang="en-US" sz="12800" u="sng" dirty="0"/>
              <a:t>475,000</a:t>
            </a:r>
            <a:r>
              <a:rPr lang="en-US" sz="12800" dirty="0"/>
              <a:t>										</a:t>
            </a:r>
          </a:p>
          <a:p>
            <a:r>
              <a:rPr lang="en-US" sz="12800" dirty="0"/>
              <a:t>Cash Q4 2024 &amp; 2025	                                                 1,294,700	</a:t>
            </a:r>
          </a:p>
          <a:p>
            <a:r>
              <a:rPr lang="en-US" sz="12800" dirty="0"/>
              <a:t>Reserve Fund (Suggested)	                                           500,000</a:t>
            </a:r>
          </a:p>
          <a:p>
            <a:r>
              <a:rPr lang="en-US" sz="12800" dirty="0"/>
              <a:t>Net Cash Available Q4 2024 &amp; 2025                     $     794,000</a:t>
            </a:r>
          </a:p>
          <a:p>
            <a:pPr marL="201168" lvl="1" indent="0">
              <a:buNone/>
            </a:pPr>
            <a:r>
              <a:rPr lang="en-US" sz="7200" dirty="0"/>
              <a:t> </a:t>
            </a:r>
          </a:p>
        </p:txBody>
      </p:sp>
    </p:spTree>
    <p:extLst>
      <p:ext uri="{BB962C8B-B14F-4D97-AF65-F5344CB8AC3E}">
        <p14:creationId xmlns:p14="http://schemas.microsoft.com/office/powerpoint/2010/main" val="1824421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D3044-2B8D-22F7-B24C-B4298AEADCEE}"/>
              </a:ext>
            </a:extLst>
          </p:cNvPr>
          <p:cNvSpPr>
            <a:spLocks noGrp="1"/>
          </p:cNvSpPr>
          <p:nvPr>
            <p:ph type="title"/>
          </p:nvPr>
        </p:nvSpPr>
        <p:spPr/>
        <p:txBody>
          <a:bodyPr>
            <a:normAutofit/>
          </a:bodyPr>
          <a:lstStyle/>
          <a:p>
            <a:r>
              <a:rPr lang="en-US" sz="4400" dirty="0"/>
              <a:t>Plan and Allocate Money Supervisors Job 1 </a:t>
            </a:r>
          </a:p>
        </p:txBody>
      </p:sp>
      <p:sp>
        <p:nvSpPr>
          <p:cNvPr id="3" name="Content Placeholder 2">
            <a:extLst>
              <a:ext uri="{FF2B5EF4-FFF2-40B4-BE49-F238E27FC236}">
                <a16:creationId xmlns:a16="http://schemas.microsoft.com/office/drawing/2014/main" id="{B201D75D-504A-FA65-730C-2DF8D2396A8A}"/>
              </a:ext>
            </a:extLst>
          </p:cNvPr>
          <p:cNvSpPr>
            <a:spLocks noGrp="1"/>
          </p:cNvSpPr>
          <p:nvPr>
            <p:ph idx="1"/>
          </p:nvPr>
        </p:nvSpPr>
        <p:spPr/>
        <p:txBody>
          <a:bodyPr>
            <a:normAutofit fontScale="92500" lnSpcReduction="20000"/>
          </a:bodyPr>
          <a:lstStyle/>
          <a:p>
            <a:r>
              <a:rPr lang="en-US" sz="1900" b="1" dirty="0"/>
              <a:t>Projects and Services/Make this a specific as possible</a:t>
            </a:r>
          </a:p>
          <a:p>
            <a:r>
              <a:rPr lang="en-US" sz="1900" b="1" dirty="0"/>
              <a:t>Serious work needs to be done regarding the 2025 budget.  It is not a Feb 2025 issue.  It is a now issue.  I will do an analysis of the current financial status and possible future budgets using the “Chart of Accounts 2.0” and present it at the upcoming meeting.  If complete before the meeting I will send it to you.  In the meantime, I suggest you do your own analysis.  It can become quite clear what the next levy needs to be.  Let’s figure it out.  </a:t>
            </a:r>
            <a:br>
              <a:rPr lang="en-US" sz="1900" b="1" dirty="0"/>
            </a:br>
            <a:endParaRPr lang="en-US" sz="1900" b="1" dirty="0"/>
          </a:p>
          <a:p>
            <a:r>
              <a:rPr lang="en-US" sz="1900" b="1" dirty="0"/>
              <a:t>1. Public Works (Roads, bridges, ditches, signs, R.O.W., culverts)		How much and when?</a:t>
            </a:r>
          </a:p>
          <a:p>
            <a:r>
              <a:rPr lang="en-US" sz="1900" b="1" dirty="0"/>
              <a:t>2. Town Board, Clerk, Treasurer, Zoning and Road Overhead                               How much and when?</a:t>
            </a:r>
          </a:p>
          <a:p>
            <a:r>
              <a:rPr lang="en-US" sz="1900" b="1" dirty="0"/>
              <a:t>3.  Office, Meeting Space, Tech and Website  	                                                    How much and when?</a:t>
            </a:r>
          </a:p>
          <a:p>
            <a:r>
              <a:rPr lang="en-US" sz="1900" b="1" dirty="0"/>
              <a:t>4.  Road Work of all kinds; including Asphalt Sinking Fund                                   How much and when? </a:t>
            </a:r>
          </a:p>
          <a:p>
            <a:r>
              <a:rPr lang="en-US" sz="1900" b="1" dirty="0"/>
              <a:t>5.  Elections, Legal, Assessment Expense and Ads                                                   How much?                                                                               </a:t>
            </a:r>
          </a:p>
          <a:p>
            <a:r>
              <a:rPr lang="en-US" sz="1900" b="1" dirty="0"/>
              <a:t>							</a:t>
            </a:r>
            <a:endParaRPr lang="en-US" dirty="0"/>
          </a:p>
          <a:p>
            <a:endParaRPr lang="en-US" dirty="0"/>
          </a:p>
        </p:txBody>
      </p:sp>
    </p:spTree>
    <p:extLst>
      <p:ext uri="{BB962C8B-B14F-4D97-AF65-F5344CB8AC3E}">
        <p14:creationId xmlns:p14="http://schemas.microsoft.com/office/powerpoint/2010/main" val="440301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5A5F6-5781-42AE-8C77-8E8AC14C5839}"/>
              </a:ext>
            </a:extLst>
          </p:cNvPr>
          <p:cNvSpPr>
            <a:spLocks noGrp="1"/>
          </p:cNvSpPr>
          <p:nvPr>
            <p:ph type="title"/>
          </p:nvPr>
        </p:nvSpPr>
        <p:spPr>
          <a:xfrm>
            <a:off x="635723" y="274320"/>
            <a:ext cx="10541727" cy="756761"/>
          </a:xfrm>
        </p:spPr>
        <p:txBody>
          <a:bodyPr>
            <a:normAutofit/>
          </a:bodyPr>
          <a:lstStyle/>
          <a:p>
            <a:pPr algn="ctr"/>
            <a:r>
              <a:rPr lang="en-US" dirty="0">
                <a:latin typeface="+mn-lt"/>
              </a:rPr>
              <a:t>Sturgeon Island Bridge Cover Budget</a:t>
            </a:r>
          </a:p>
        </p:txBody>
      </p:sp>
      <p:sp>
        <p:nvSpPr>
          <p:cNvPr id="4" name="Content Placeholder 3">
            <a:extLst>
              <a:ext uri="{FF2B5EF4-FFF2-40B4-BE49-F238E27FC236}">
                <a16:creationId xmlns:a16="http://schemas.microsoft.com/office/drawing/2014/main" id="{9B9A5F79-9BDD-E61C-F54A-236AC7A6AEB7}"/>
              </a:ext>
            </a:extLst>
          </p:cNvPr>
          <p:cNvSpPr>
            <a:spLocks noGrp="1"/>
          </p:cNvSpPr>
          <p:nvPr>
            <p:ph idx="1"/>
          </p:nvPr>
        </p:nvSpPr>
        <p:spPr/>
        <p:txBody>
          <a:bodyPr>
            <a:normAutofit fontScale="92500" lnSpcReduction="20000"/>
          </a:bodyPr>
          <a:lstStyle/>
          <a:p>
            <a:r>
              <a:rPr lang="en-US" b="1" dirty="0"/>
              <a:t>Structure							                $119,979</a:t>
            </a:r>
          </a:p>
          <a:p>
            <a:pPr marL="0" indent="0">
              <a:buNone/>
            </a:pPr>
            <a:r>
              <a:rPr lang="en-US" b="1" dirty="0"/>
              <a:t> Transportation					        		    	     -0-</a:t>
            </a:r>
          </a:p>
          <a:p>
            <a:pPr marL="0" indent="0">
              <a:buNone/>
            </a:pPr>
            <a:r>
              <a:rPr lang="en-US" b="1" dirty="0"/>
              <a:t> Construction								    33,495</a:t>
            </a:r>
          </a:p>
          <a:p>
            <a:pPr marL="0" indent="0">
              <a:buNone/>
            </a:pPr>
            <a:r>
              <a:rPr lang="en-US" b="1" dirty="0"/>
              <a:t> Parts									         583	</a:t>
            </a:r>
          </a:p>
          <a:p>
            <a:endParaRPr lang="en-US" b="1" dirty="0"/>
          </a:p>
          <a:p>
            <a:endParaRPr lang="en-US" b="1" dirty="0"/>
          </a:p>
          <a:p>
            <a:endParaRPr lang="en-US" b="1" dirty="0"/>
          </a:p>
          <a:p>
            <a:r>
              <a:rPr lang="en-US" b="1" dirty="0"/>
              <a:t>Total as of September 12, 2024  					                     154,057</a:t>
            </a:r>
          </a:p>
          <a:p>
            <a:r>
              <a:rPr lang="en-US" b="1" dirty="0"/>
              <a:t>Estimate Pending	                                                                                                                              24,000</a:t>
            </a:r>
          </a:p>
          <a:p>
            <a:r>
              <a:rPr lang="en-US" b="1" dirty="0"/>
              <a:t>Estimate Completion							    $178,057</a:t>
            </a:r>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4144975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ECD64-42FC-A09F-9E08-A03FE8D3F9E9}"/>
              </a:ext>
            </a:extLst>
          </p:cNvPr>
          <p:cNvSpPr>
            <a:spLocks noGrp="1"/>
          </p:cNvSpPr>
          <p:nvPr>
            <p:ph type="title"/>
          </p:nvPr>
        </p:nvSpPr>
        <p:spPr/>
        <p:txBody>
          <a:bodyPr>
            <a:normAutofit/>
          </a:bodyPr>
          <a:lstStyle/>
          <a:p>
            <a:r>
              <a:rPr lang="en-US" sz="4000" dirty="0"/>
              <a:t>Coordinator Transition, Adding Efficiency </a:t>
            </a:r>
            <a:br>
              <a:rPr lang="en-US" sz="4000" dirty="0"/>
            </a:br>
            <a:r>
              <a:rPr lang="en-US" sz="4000" dirty="0"/>
              <a:t> </a:t>
            </a:r>
          </a:p>
        </p:txBody>
      </p:sp>
      <p:sp>
        <p:nvSpPr>
          <p:cNvPr id="3" name="Content Placeholder 2">
            <a:extLst>
              <a:ext uri="{FF2B5EF4-FFF2-40B4-BE49-F238E27FC236}">
                <a16:creationId xmlns:a16="http://schemas.microsoft.com/office/drawing/2014/main" id="{22386292-C58D-5BAA-4FC0-3180F6A0D5DB}"/>
              </a:ext>
            </a:extLst>
          </p:cNvPr>
          <p:cNvSpPr>
            <a:spLocks noGrp="1"/>
          </p:cNvSpPr>
          <p:nvPr>
            <p:ph idx="1"/>
          </p:nvPr>
        </p:nvSpPr>
        <p:spPr>
          <a:xfrm>
            <a:off x="1097280" y="1845734"/>
            <a:ext cx="10058400" cy="4476912"/>
          </a:xfrm>
        </p:spPr>
        <p:txBody>
          <a:bodyPr>
            <a:normAutofit fontScale="92500" lnSpcReduction="20000"/>
          </a:bodyPr>
          <a:lstStyle/>
          <a:p>
            <a:r>
              <a:rPr lang="en-US" dirty="0">
                <a:highlight>
                  <a:srgbClr val="FFFF00"/>
                </a:highlight>
              </a:rPr>
              <a:t>Payroll Analysis			100% of Coordinator Salary is the initial expense added.  					However, can be reduced by implementing work transfers:		</a:t>
            </a:r>
          </a:p>
          <a:p>
            <a:r>
              <a:rPr lang="en-US" dirty="0"/>
              <a:t>-Supervisor Salaries		-10%  work transfer (or more)		</a:t>
            </a:r>
          </a:p>
          <a:p>
            <a:r>
              <a:rPr lang="en-US" dirty="0"/>
              <a:t>-Extra meeting costs		  -3%    problems solved; work transfer; efficiency added</a:t>
            </a:r>
          </a:p>
          <a:p>
            <a:r>
              <a:rPr lang="en-US" dirty="0"/>
              <a:t>-Zoning work transfer		-10%  part of coordinator’s job responsibility</a:t>
            </a:r>
          </a:p>
          <a:p>
            <a:r>
              <a:rPr lang="en-US" dirty="0"/>
              <a:t>-Road management work		-10%  part of coordinator’s job; work transfer</a:t>
            </a:r>
          </a:p>
          <a:p>
            <a:r>
              <a:rPr lang="en-US" dirty="0"/>
              <a:t>-Planning Commission work	-1 %   when the commission is more efficient; fewer meetings</a:t>
            </a:r>
          </a:p>
          <a:p>
            <a:r>
              <a:rPr lang="en-US" dirty="0"/>
              <a:t>-Board of Adjustment work                  -1 %   when the board is more efficient; avoid some meetings	</a:t>
            </a:r>
          </a:p>
          <a:p>
            <a:r>
              <a:rPr lang="en-US" dirty="0"/>
              <a:t>-Clerk-Treasurer work		-15%   with the passage of Ballot Question B and D</a:t>
            </a:r>
          </a:p>
          <a:p>
            <a:r>
              <a:rPr lang="en-US" dirty="0"/>
              <a:t>-Elections			-2 %    part of the clerk-treasurer role</a:t>
            </a:r>
          </a:p>
          <a:p>
            <a:r>
              <a:rPr lang="en-US" dirty="0"/>
              <a:t>  Total of 52% of coordinator payroll expense load= $46,000</a:t>
            </a:r>
          </a:p>
          <a:p>
            <a:endParaRPr lang="en-US" dirty="0"/>
          </a:p>
        </p:txBody>
      </p:sp>
    </p:spTree>
    <p:extLst>
      <p:ext uri="{BB962C8B-B14F-4D97-AF65-F5344CB8AC3E}">
        <p14:creationId xmlns:p14="http://schemas.microsoft.com/office/powerpoint/2010/main" val="3526574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D799E-7D89-013F-C291-09FE54D0894D}"/>
              </a:ext>
            </a:extLst>
          </p:cNvPr>
          <p:cNvSpPr>
            <a:spLocks noGrp="1"/>
          </p:cNvSpPr>
          <p:nvPr>
            <p:ph type="title"/>
          </p:nvPr>
        </p:nvSpPr>
        <p:spPr>
          <a:xfrm>
            <a:off x="953588" y="299666"/>
            <a:ext cx="10058400" cy="702303"/>
          </a:xfrm>
        </p:spPr>
        <p:txBody>
          <a:bodyPr>
            <a:normAutofit fontScale="90000"/>
          </a:bodyPr>
          <a:lstStyle/>
          <a:p>
            <a:r>
              <a:rPr lang="en-US" dirty="0">
                <a:latin typeface="+mn-lt"/>
              </a:rPr>
              <a:t>Commentary Outline</a:t>
            </a:r>
          </a:p>
        </p:txBody>
      </p:sp>
      <p:sp>
        <p:nvSpPr>
          <p:cNvPr id="3" name="Content Placeholder 2">
            <a:extLst>
              <a:ext uri="{FF2B5EF4-FFF2-40B4-BE49-F238E27FC236}">
                <a16:creationId xmlns:a16="http://schemas.microsoft.com/office/drawing/2014/main" id="{8008B19B-6657-D293-5F2C-627BEBAAF32D}"/>
              </a:ext>
            </a:extLst>
          </p:cNvPr>
          <p:cNvSpPr>
            <a:spLocks noGrp="1"/>
          </p:cNvSpPr>
          <p:nvPr>
            <p:ph idx="1"/>
          </p:nvPr>
        </p:nvSpPr>
        <p:spPr>
          <a:xfrm>
            <a:off x="1066800" y="1724297"/>
            <a:ext cx="10058400" cy="3949672"/>
          </a:xfrm>
        </p:spPr>
        <p:txBody>
          <a:bodyPr>
            <a:normAutofit fontScale="25000" lnSpcReduction="20000"/>
          </a:bodyPr>
          <a:lstStyle/>
          <a:p>
            <a:pPr marL="0" indent="0">
              <a:buNone/>
            </a:pPr>
            <a:r>
              <a:rPr lang="en-US" sz="9600" b="1" dirty="0"/>
              <a:t>Alternative Chart of Accounts (2.0); Is it of value to you? (See separate message)</a:t>
            </a:r>
          </a:p>
          <a:p>
            <a:pPr marL="0" indent="0">
              <a:buNone/>
            </a:pPr>
            <a:r>
              <a:rPr lang="en-US" sz="9600" b="1" dirty="0"/>
              <a:t>The case for planning.  What is the proper reserve fund amount?</a:t>
            </a:r>
          </a:p>
          <a:p>
            <a:pPr marL="0" indent="0">
              <a:buNone/>
            </a:pPr>
            <a:r>
              <a:rPr lang="en-US" sz="9600" b="1" dirty="0"/>
              <a:t>The need to reduce admin expense; Increase investments in Public Works.</a:t>
            </a:r>
          </a:p>
          <a:p>
            <a:pPr marL="0" indent="0">
              <a:buNone/>
            </a:pPr>
            <a:r>
              <a:rPr lang="en-US" sz="9600" b="1" dirty="0"/>
              <a:t>Authorize coordinator to send out RFPs for year-end financial audit.</a:t>
            </a:r>
          </a:p>
          <a:p>
            <a:pPr marL="0" indent="0">
              <a:buNone/>
            </a:pPr>
            <a:r>
              <a:rPr lang="en-US" sz="9600" b="1" dirty="0"/>
              <a:t>How to avoid a financial crisis?</a:t>
            </a:r>
          </a:p>
          <a:p>
            <a:pPr marL="0" indent="0">
              <a:buNone/>
            </a:pPr>
            <a:r>
              <a:rPr lang="en-US" sz="9600" b="1" dirty="0"/>
              <a:t>How did “this” happen?</a:t>
            </a:r>
          </a:p>
          <a:p>
            <a:pPr marL="0" indent="0">
              <a:buNone/>
            </a:pPr>
            <a:r>
              <a:rPr lang="en-US" sz="9600" b="1" dirty="0"/>
              <a:t>Benefits of Passing Ballot Questions B and D.</a:t>
            </a:r>
          </a:p>
          <a:p>
            <a:pPr marL="0" indent="0">
              <a:buNone/>
            </a:pPr>
            <a:r>
              <a:rPr lang="en-US" sz="9600" b="1" dirty="0"/>
              <a:t>Implications of employing our coordinator.  The net cost is less when the workload is fully distributed.</a:t>
            </a:r>
          </a:p>
          <a:p>
            <a:pPr marL="0" indent="0">
              <a:buNone/>
            </a:pPr>
            <a:endParaRPr lang="en-US" sz="9600" b="1" dirty="0"/>
          </a:p>
          <a:p>
            <a:pPr marL="0" indent="0">
              <a:buNone/>
            </a:pPr>
            <a:endParaRPr lang="en-US" sz="9600" b="1" dirty="0"/>
          </a:p>
          <a:p>
            <a:pPr marL="0" indent="0">
              <a:buNone/>
            </a:pPr>
            <a:endParaRPr lang="en-US" sz="9600" b="1" dirty="0"/>
          </a:p>
          <a:p>
            <a:pPr marL="0" indent="0">
              <a:buNone/>
            </a:pPr>
            <a:endParaRPr lang="en-US" sz="9600" b="1" dirty="0"/>
          </a:p>
          <a:p>
            <a:pPr marL="749808" lvl="4" indent="0">
              <a:buNone/>
            </a:pPr>
            <a:endParaRPr lang="en-US" sz="9600" b="1" dirty="0"/>
          </a:p>
          <a:p>
            <a:pPr marL="749808" lvl="4" indent="0">
              <a:buNone/>
            </a:pPr>
            <a:endParaRPr lang="en-US" sz="9600" b="1" dirty="0"/>
          </a:p>
          <a:p>
            <a:pPr marL="749808" lvl="4" indent="0">
              <a:buNone/>
            </a:pPr>
            <a:r>
              <a:rPr lang="en-US" sz="9600" b="1" dirty="0"/>
              <a:t> 						</a:t>
            </a:r>
            <a:r>
              <a:rPr lang="en-US" sz="3400" b="1" dirty="0"/>
              <a:t>	    </a:t>
            </a:r>
            <a:r>
              <a:rPr lang="en-US" sz="4000" b="1" dirty="0"/>
              <a:t>							</a:t>
            </a:r>
          </a:p>
          <a:p>
            <a:pPr marL="0" indent="0">
              <a:buNone/>
            </a:pPr>
            <a:r>
              <a:rPr lang="en-US" sz="4000" b="1" dirty="0"/>
              <a:t>						  </a:t>
            </a:r>
          </a:p>
          <a:p>
            <a:pPr marL="0" indent="0">
              <a:buNone/>
            </a:pPr>
            <a:endParaRPr lang="en-US" sz="4000" b="1" dirty="0"/>
          </a:p>
          <a:p>
            <a:endParaRPr lang="en-US" sz="3600" dirty="0"/>
          </a:p>
          <a:p>
            <a:endParaRPr lang="en-US" sz="3600" dirty="0"/>
          </a:p>
        </p:txBody>
      </p:sp>
    </p:spTree>
    <p:extLst>
      <p:ext uri="{BB962C8B-B14F-4D97-AF65-F5344CB8AC3E}">
        <p14:creationId xmlns:p14="http://schemas.microsoft.com/office/powerpoint/2010/main" val="2228264570"/>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135402</TotalTime>
  <Words>785</Words>
  <Application>Microsoft Office PowerPoint</Application>
  <PresentationFormat>Widescreen</PresentationFormat>
  <Paragraphs>79</Paragraphs>
  <Slides>7</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Calibri</vt:lpstr>
      <vt:lpstr>Calibri Light</vt:lpstr>
      <vt:lpstr>Retrospect</vt:lpstr>
      <vt:lpstr>Windemere Township, September 12, 2024 Board Meeting  Treasurer’s Report</vt:lpstr>
      <vt:lpstr>Report Outline</vt:lpstr>
      <vt:lpstr>Money Forecast $ Unofficial Estimates </vt:lpstr>
      <vt:lpstr>Plan and Allocate Money Supervisors Job 1 </vt:lpstr>
      <vt:lpstr>Sturgeon Island Bridge Cover Budget</vt:lpstr>
      <vt:lpstr>Coordinator Transition, Adding Efficiency   </vt:lpstr>
      <vt:lpstr>Commentary Outline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Treasurer’s Report</dc:title>
  <dc:creator>windemeretownship@gmail.com</dc:creator>
  <cp:lastModifiedBy>Township Treasurer</cp:lastModifiedBy>
  <cp:revision>813</cp:revision>
  <cp:lastPrinted>2024-09-12T20:53:45Z</cp:lastPrinted>
  <dcterms:created xsi:type="dcterms:W3CDTF">2017-12-07T03:22:27Z</dcterms:created>
  <dcterms:modified xsi:type="dcterms:W3CDTF">2024-09-26T16:28:55Z</dcterms:modified>
</cp:coreProperties>
</file>